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2"/>
  </p:normalViewPr>
  <p:slideViewPr>
    <p:cSldViewPr snapToGrid="0">
      <p:cViewPr varScale="1">
        <p:scale>
          <a:sx n="95" d="100"/>
          <a:sy n="95" d="100"/>
        </p:scale>
        <p:origin x="5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37007-9E56-491F-4AC1-B3E4C8BE7D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A9B88-203F-2721-B03E-F776B2F53F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36321-6CA0-E565-1E0A-968D05994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51384-95BE-E5C1-5620-0F464BF1B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E29AC-3C58-A580-A61B-30516D66F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546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DAF87-351F-5F36-98D9-78C5AEA4A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B0642A-A4B5-FDAB-4438-4B6555FA8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4C496-B26F-A8C0-4383-C6D26F341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1BE41-745E-47B7-66D1-E1131846D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D4956-EEAF-12E4-342A-7C9407F3B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578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24934A-D985-36D9-0CD8-A873EFAF9E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0FF920-EBC8-9B53-654A-39BDB8F1A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9567F-2D9B-B707-B53B-3EB28D8F9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2E198-7E77-5105-D0A8-B11469CFB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9FF4E-C0C1-1F6E-58F6-CFF9F581D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661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32B17-BBAA-D4E1-798F-DAB5B51BF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4B2A2-A657-BA84-E41C-566EA734A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CBCD4-AD5C-25E8-A17A-B84CAAB2A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BFA55-0989-6416-0E84-759F2629C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BDE39-2079-E6E4-293A-65E64827C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954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A93DD-902F-9BBC-C724-3BF57BA87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79A2C-EF53-7784-B973-53345ADBA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71E3A-DE89-5629-5376-6D058B0BA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9C246-3DE2-1A55-8492-D1B9AFB0A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C8484-2A94-7BCC-DB61-294114E03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8429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5299C-934B-0DE7-58C4-86F50A932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68847-5033-ADFC-89A6-591A3D68FC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8EA5AB-DB98-686F-F2A9-8281DA35FB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805C27-C574-45F9-8D95-349E4A72D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5AB018-4873-B75F-61AB-705E2320F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8B2640-25EE-A575-7314-7766D141C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245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C316-F453-D0C1-1BDF-D0DB94AC3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DBC227-B023-EEB8-47E1-86B4D39DE1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5520CA-1DF0-D8AB-EFBD-CA157A7CE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969C16-BF06-FE70-3628-2F893408CC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EA447-2319-C019-C123-0F62A9447E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BD7B60-CC0D-D359-0049-6635AED3C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CE67AB-B6BF-C945-D514-04D5EA58F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CD00DD-C73F-8CA9-E602-948BC228E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687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75CF7-DB02-9A15-426A-141331550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F9E010-B819-79FE-8A5B-64EEDD1A7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B5827A-B8A1-24B4-B5AE-059BBC2F1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5367FC-9A2C-9FA9-9DC3-CA92A7615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595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3E2F2E-B9F1-6149-A43A-1E8CC1052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C1FA9A-E947-33B3-717B-D221CB5F5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12A27F-F0DA-D334-00A2-13F94518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1008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749A-A534-1521-B105-5434A58C4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5E8D5-23A1-9170-EAAA-5C0AC0546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5537F-6993-1D0D-6F3C-4660700975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4AC65-C3E6-B0F1-07B1-E65F13757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4BB785-F1F6-C3A2-5EF0-2BED0AA0C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A8F26-8B54-7089-083B-324F85B89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0547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BA5B3-FD91-35B2-C400-133EB25AB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58ABBE-FF4A-57E2-5822-06F9309FCB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1DE0F-9BE5-4B6E-3BF9-5D5B716EA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E00672-A8C5-1AA1-ABA0-2D4F8988C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E75103-2AC0-D716-E98F-B543A62F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1817A0-9231-C138-3679-A06B80F32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056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351E38-B951-4434-16BD-64BCEEF98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3B58FC-C49E-2C8E-418D-FBC9BE0C6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5EE75-85C3-6AAB-C000-0385839C3F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0F679-47F6-1F40-BBF1-90813A055E6F}" type="datetimeFigureOut">
              <a:rPr lang="en-GB" smtClean="0"/>
              <a:t>08/08/2023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559B9-6305-F268-909C-3EC6B85D33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91A58-CCCA-EAE0-331B-44B346FBF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C03F0-34E3-1B40-AAAB-15A5D6E175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897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C43F6-82F6-010F-4E85-C1B79F477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641601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GB" dirty="0" err="1"/>
              <a:t>LiveGaze</a:t>
            </a:r>
            <a:r>
              <a:rPr lang="en-GB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F8B3D4-D5F7-5566-A5CC-4B8A7EA756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GB" dirty="0"/>
              <a:t>Landing page slide sequence</a:t>
            </a:r>
          </a:p>
          <a:p>
            <a:r>
              <a:rPr lang="en-GB" dirty="0"/>
              <a:t>Introduces the problem sharing ways of seeing</a:t>
            </a:r>
          </a:p>
          <a:p>
            <a:r>
              <a:rPr lang="en-GB" dirty="0"/>
              <a:t>Explains what </a:t>
            </a:r>
            <a:r>
              <a:rPr lang="en-GB" dirty="0" err="1"/>
              <a:t>LiveGaze</a:t>
            </a:r>
            <a:r>
              <a:rPr lang="en-GB" dirty="0"/>
              <a:t> is made of and how it works general principles)</a:t>
            </a:r>
          </a:p>
          <a:p>
            <a:r>
              <a:rPr lang="en-GB" dirty="0"/>
              <a:t>Explains how </a:t>
            </a:r>
            <a:r>
              <a:rPr lang="en-GB" dirty="0" err="1"/>
              <a:t>LliveGaze</a:t>
            </a:r>
            <a:r>
              <a:rPr lang="en-GB" dirty="0"/>
              <a:t> solves the problem </a:t>
            </a:r>
          </a:p>
        </p:txBody>
      </p:sp>
    </p:spTree>
    <p:extLst>
      <p:ext uri="{BB962C8B-B14F-4D97-AF65-F5344CB8AC3E}">
        <p14:creationId xmlns:p14="http://schemas.microsoft.com/office/powerpoint/2010/main" val="2303037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A90E73-2F77-29C0-84DC-9FF248B97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Visitors to a gallery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C9C911-90DC-2E18-753E-93D259101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GB" dirty="0"/>
              <a:t>Visitors are standing in front of a famous painting (Van Gogh Starry Nights, Da Vinci’s Monalisa, etc) </a:t>
            </a:r>
          </a:p>
          <a:p>
            <a:r>
              <a:rPr lang="en-GB" dirty="0"/>
              <a:t>One visitor is asking: </a:t>
            </a:r>
            <a:r>
              <a:rPr lang="en-GB" b="1" dirty="0"/>
              <a:t>“I wonder what other people find interesting in this painting?”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59AF96-D226-B874-A90E-97D149C3B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450" y="1825625"/>
            <a:ext cx="5193292" cy="341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529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BFBF0-52B0-8FDD-4AAF-2366A57DE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Artist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D9DED-43B8-3ED2-6627-AD5C8BE1D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42329" cy="4351338"/>
          </a:xfrm>
        </p:spPr>
        <p:txBody>
          <a:bodyPr/>
          <a:lstStyle/>
          <a:p>
            <a:r>
              <a:rPr lang="en-GB" dirty="0"/>
              <a:t>We zoom out one level</a:t>
            </a:r>
          </a:p>
          <a:p>
            <a:r>
              <a:rPr lang="en-GB" dirty="0"/>
              <a:t>We see the artist standing in foreground, in the background we see the same group of visitors and the painting </a:t>
            </a:r>
          </a:p>
          <a:p>
            <a:r>
              <a:rPr lang="en-GB" dirty="0"/>
              <a:t>The artist asks: “</a:t>
            </a:r>
            <a:r>
              <a:rPr lang="en-GB" b="1" dirty="0"/>
              <a:t>I wonder what people look at when then they see my work?</a:t>
            </a:r>
            <a:r>
              <a:rPr lang="en-GB" dirty="0"/>
              <a:t>”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DA6A0D-F721-585C-CB9D-C0222FC1E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206" y="1825625"/>
            <a:ext cx="5846324" cy="340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664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BFBF0-52B0-8FDD-4AAF-2366A57DE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Scholar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D9DED-43B8-3ED2-6627-AD5C8BE1D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18847" cy="4351338"/>
          </a:xfrm>
        </p:spPr>
        <p:txBody>
          <a:bodyPr/>
          <a:lstStyle/>
          <a:p>
            <a:r>
              <a:rPr lang="en-GB" dirty="0"/>
              <a:t>We zoom out one further level</a:t>
            </a:r>
          </a:p>
          <a:p>
            <a:r>
              <a:rPr lang="en-GB" dirty="0"/>
              <a:t>We see the a scholar of art history standing in foreground. In the background we see three groups, each with one Artist, and the group of visitors and the painting </a:t>
            </a:r>
          </a:p>
          <a:p>
            <a:r>
              <a:rPr lang="en-GB" dirty="0"/>
              <a:t>The artist asks: “</a:t>
            </a:r>
            <a:r>
              <a:rPr lang="en-GB" b="1" dirty="0"/>
              <a:t>Do people SEE different artists differently?</a:t>
            </a:r>
            <a:r>
              <a:rPr lang="en-GB" dirty="0"/>
              <a:t>”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528B57-3A6D-6519-19FA-19F3EEE89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955" y="1690688"/>
            <a:ext cx="5678779" cy="391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386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BFBF0-52B0-8FDD-4AAF-2366A57DE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D9DED-43B8-3ED2-6627-AD5C8BE1D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071" y="1771370"/>
            <a:ext cx="5062383" cy="4351338"/>
          </a:xfrm>
        </p:spPr>
        <p:txBody>
          <a:bodyPr>
            <a:normAutofit fontScale="92500"/>
          </a:bodyPr>
          <a:lstStyle/>
          <a:p>
            <a:r>
              <a:rPr lang="en-GB" dirty="0"/>
              <a:t>We see the a scholar of art history standing in foreground. In the background we see three groups of visitors from three different times, all with the same Artist.  </a:t>
            </a:r>
          </a:p>
          <a:p>
            <a:r>
              <a:rPr lang="en-GB" dirty="0"/>
              <a:t>The artist asks: “</a:t>
            </a:r>
            <a:r>
              <a:rPr lang="en-GB" b="1" dirty="0"/>
              <a:t>Do people from different times in history see the same art differently?</a:t>
            </a:r>
            <a:r>
              <a:rPr lang="en-GB" dirty="0"/>
              <a:t>” </a:t>
            </a:r>
          </a:p>
          <a:p>
            <a:r>
              <a:rPr lang="en-GB" dirty="0"/>
              <a:t>Is it possible to record and archive the HISTORY OF SEEING?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1A01F4-E3E7-BCFA-55C9-BF1A40485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418" y="1936376"/>
            <a:ext cx="5378388" cy="3783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477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3B160-C105-2632-3539-998C03D8E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81" y="983688"/>
            <a:ext cx="4023344" cy="2620123"/>
          </a:xfrm>
        </p:spPr>
        <p:txBody>
          <a:bodyPr>
            <a:normAutofit/>
          </a:bodyPr>
          <a:lstStyle/>
          <a:p>
            <a:pPr algn="ctr"/>
            <a:r>
              <a:rPr lang="en-GB" sz="2700" dirty="0"/>
              <a:t>To answer these questions, we introduce </a:t>
            </a:r>
            <a:r>
              <a:rPr lang="en-GB" sz="7200" b="1" dirty="0" err="1"/>
              <a:t>LiveGaze</a:t>
            </a:r>
            <a:endParaRPr lang="en-GB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D55A6-25BE-1A62-6A8A-4709A1EF4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060" y="4408581"/>
            <a:ext cx="3895165" cy="1465730"/>
          </a:xfrm>
        </p:spPr>
        <p:txBody>
          <a:bodyPr/>
          <a:lstStyle/>
          <a:p>
            <a:r>
              <a:rPr lang="en-GB" dirty="0"/>
              <a:t>An augmented reality platform for collective visual interactions</a:t>
            </a:r>
          </a:p>
          <a:p>
            <a:pPr lvl="1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CA6207-31FE-6140-58EC-F0CEA1F1C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618" y="832363"/>
            <a:ext cx="6526113" cy="519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232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3B160-C105-2632-3539-998C03D8E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53640"/>
          </a:xfrm>
        </p:spPr>
        <p:txBody>
          <a:bodyPr>
            <a:normAutofit/>
          </a:bodyPr>
          <a:lstStyle/>
          <a:p>
            <a:pPr algn="ctr"/>
            <a:r>
              <a:rPr lang="en-GB" sz="5400" dirty="0" err="1"/>
              <a:t>LiveGaze</a:t>
            </a:r>
            <a:endParaRPr lang="en-GB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D55A6-25BE-1A62-6A8A-4709A1EF4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15296"/>
            <a:ext cx="4567518" cy="2286001"/>
          </a:xfrm>
        </p:spPr>
        <p:txBody>
          <a:bodyPr/>
          <a:lstStyle/>
          <a:p>
            <a:r>
              <a:rPr lang="en-GB" dirty="0"/>
              <a:t>Unobtrusive experience sampling with state-of-the-art mobile eye tracking</a:t>
            </a:r>
          </a:p>
          <a:p>
            <a:pPr marL="457200" lvl="1" indent="0">
              <a:buNone/>
            </a:pPr>
            <a:r>
              <a:rPr lang="en-GB" dirty="0"/>
              <a:t> </a:t>
            </a:r>
          </a:p>
          <a:p>
            <a:pPr lvl="1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804EE3-95A2-8C2A-31AB-8E01203EB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8490" y="2880795"/>
            <a:ext cx="4835709" cy="275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066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3B160-C105-2632-3539-998C03D8E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81718" cy="1853640"/>
          </a:xfrm>
        </p:spPr>
        <p:txBody>
          <a:bodyPr>
            <a:normAutofit/>
          </a:bodyPr>
          <a:lstStyle/>
          <a:p>
            <a:pPr algn="ctr"/>
            <a:r>
              <a:rPr lang="en-GB" sz="5400" dirty="0" err="1"/>
              <a:t>LiveGaze</a:t>
            </a:r>
            <a:endParaRPr lang="en-GB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D55A6-25BE-1A62-6A8A-4709A1EF4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0094"/>
            <a:ext cx="3881718" cy="2702860"/>
          </a:xfrm>
        </p:spPr>
        <p:txBody>
          <a:bodyPr/>
          <a:lstStyle/>
          <a:p>
            <a:r>
              <a:rPr lang="en-GB" dirty="0"/>
              <a:t>Integrates different individual experiences into a commonly shared data frame.  </a:t>
            </a:r>
          </a:p>
          <a:p>
            <a:pPr lvl="1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EF3A77-205C-370F-51CD-AB1C513C8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2034" y="1479176"/>
            <a:ext cx="6644627" cy="491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497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3B160-C105-2632-3539-998C03D8E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06153" cy="1853640"/>
          </a:xfrm>
        </p:spPr>
        <p:txBody>
          <a:bodyPr>
            <a:normAutofit/>
          </a:bodyPr>
          <a:lstStyle/>
          <a:p>
            <a:pPr algn="ctr"/>
            <a:r>
              <a:rPr lang="en-GB" sz="5400" dirty="0" err="1"/>
              <a:t>LiveGaze</a:t>
            </a:r>
            <a:endParaRPr lang="en-GB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D55A6-25BE-1A62-6A8A-4709A1EF4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706" y="2528046"/>
            <a:ext cx="4406153" cy="3662363"/>
          </a:xfrm>
        </p:spPr>
        <p:txBody>
          <a:bodyPr/>
          <a:lstStyle/>
          <a:p>
            <a:r>
              <a:rPr lang="en-GB" dirty="0"/>
              <a:t>This integrated experience of the group is projected back to them to share one another’s subjective point of view </a:t>
            </a:r>
          </a:p>
          <a:p>
            <a:pPr lvl="1"/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60C82-E8F5-D5D2-B46D-5A4996D2F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437" y="1169894"/>
            <a:ext cx="6327302" cy="490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946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6746</TotalTime>
  <Words>294</Words>
  <Application>Microsoft Macintosh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LiveGaze </vt:lpstr>
      <vt:lpstr>Visitors to a gallery</vt:lpstr>
      <vt:lpstr>The Artist </vt:lpstr>
      <vt:lpstr>Art Scholar</vt:lpstr>
      <vt:lpstr>Art History</vt:lpstr>
      <vt:lpstr>To answer these questions, we introduce LiveGaze</vt:lpstr>
      <vt:lpstr>LiveGaze</vt:lpstr>
      <vt:lpstr>LiveGaze</vt:lpstr>
      <vt:lpstr>LiveGaze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Bahrami, Bahador</dc:creator>
  <cp:lastModifiedBy>Bahrami, Bahador</cp:lastModifiedBy>
  <cp:revision>5</cp:revision>
  <dcterms:created xsi:type="dcterms:W3CDTF">2023-08-08T17:54:33Z</dcterms:created>
  <dcterms:modified xsi:type="dcterms:W3CDTF">2023-08-13T10:21:06Z</dcterms:modified>
</cp:coreProperties>
</file>

<file path=docProps/thumbnail.jpeg>
</file>